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64" r:id="rId2"/>
    <p:sldId id="277" r:id="rId3"/>
    <p:sldId id="395" r:id="rId4"/>
    <p:sldId id="383" r:id="rId5"/>
    <p:sldId id="384" r:id="rId6"/>
    <p:sldId id="385" r:id="rId7"/>
    <p:sldId id="386" r:id="rId8"/>
    <p:sldId id="388" r:id="rId9"/>
    <p:sldId id="389" r:id="rId10"/>
    <p:sldId id="390" r:id="rId11"/>
    <p:sldId id="393" r:id="rId12"/>
    <p:sldId id="391" r:id="rId13"/>
    <p:sldId id="356" r:id="rId14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8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48" autoAdjust="0"/>
    <p:restoredTop sz="99229" autoAdjust="0"/>
  </p:normalViewPr>
  <p:slideViewPr>
    <p:cSldViewPr>
      <p:cViewPr>
        <p:scale>
          <a:sx n="124" d="100"/>
          <a:sy n="124" d="100"/>
        </p:scale>
        <p:origin x="-1596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C5765-47D9-47B5-97D1-D510894CDD03}" type="datetimeFigureOut">
              <a:rPr lang="it-IT" smtClean="0"/>
              <a:t>10/09/2020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EA2D8-E628-4CE1-AA98-D3F835390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132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09DA20-3259-4192-BED0-2E7E79E0E49F}" type="datetimeFigureOut">
              <a:rPr lang="it-IT" smtClean="0"/>
              <a:pPr/>
              <a:t>10/09/2020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8A47CF-6541-4E80-8970-9B71C76A03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57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9DA20-3259-4192-BED0-2E7E79E0E49F}" type="datetimeFigureOut">
              <a:rPr lang="it-IT" smtClean="0">
                <a:solidFill>
                  <a:prstClr val="black"/>
                </a:solidFill>
              </a:rPr>
              <a:pPr/>
              <a:t>10/09/2020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47CF-6541-4E80-8970-9B71C76A03E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31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9DA20-3259-4192-BED0-2E7E79E0E49F}" type="datetimeFigureOut">
              <a:rPr lang="it-IT" smtClean="0">
                <a:solidFill>
                  <a:prstClr val="black"/>
                </a:solidFill>
              </a:rPr>
              <a:pPr/>
              <a:t>10/09/2020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47CF-6541-4E80-8970-9B71C76A03E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1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9DA20-3259-4192-BED0-2E7E79E0E49F}" type="datetimeFigureOut">
              <a:rPr lang="it-IT" smtClean="0">
                <a:solidFill>
                  <a:prstClr val="black"/>
                </a:solidFill>
              </a:rPr>
              <a:pPr/>
              <a:t>10/09/2020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47CF-6541-4E80-8970-9B71C76A03E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808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9DA20-3259-4192-BED0-2E7E79E0E49F}" type="datetimeFigureOut">
              <a:rPr lang="it-IT" smtClean="0">
                <a:solidFill>
                  <a:prstClr val="white"/>
                </a:solidFill>
              </a:rPr>
              <a:pPr/>
              <a:t>10/09/2020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47CF-6541-4E80-8970-9B71C76A03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4127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9DA20-3259-4192-BED0-2E7E79E0E49F}" type="datetimeFigureOut">
              <a:rPr lang="it-IT" smtClean="0">
                <a:solidFill>
                  <a:prstClr val="white"/>
                </a:solidFill>
              </a:rPr>
              <a:pPr/>
              <a:t>10/09/2020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47CF-6541-4E80-8970-9B71C76A03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92059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9DA20-3259-4192-BED0-2E7E79E0E49F}" type="datetimeFigureOut">
              <a:rPr lang="it-IT" smtClean="0">
                <a:solidFill>
                  <a:prstClr val="black"/>
                </a:solidFill>
              </a:rPr>
              <a:pPr/>
              <a:t>10/09/2020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47CF-6541-4E80-8970-9B71C76A03E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7550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9DA20-3259-4192-BED0-2E7E79E0E49F}" type="datetimeFigureOut">
              <a:rPr lang="it-IT" smtClean="0">
                <a:solidFill>
                  <a:prstClr val="white"/>
                </a:solidFill>
              </a:rPr>
              <a:pPr/>
              <a:t>10/09/2020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47CF-6541-4E80-8970-9B71C76A03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663271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9DA20-3259-4192-BED0-2E7E79E0E49F}" type="datetimeFigureOut">
              <a:rPr lang="it-IT" smtClean="0">
                <a:solidFill>
                  <a:prstClr val="black"/>
                </a:solidFill>
              </a:rPr>
              <a:pPr/>
              <a:t>10/09/2020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47CF-6541-4E80-8970-9B71C76A03E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25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C09DA20-3259-4192-BED0-2E7E79E0E49F}" type="datetimeFigureOut">
              <a:rPr lang="it-IT" smtClean="0">
                <a:solidFill>
                  <a:prstClr val="black"/>
                </a:solidFill>
              </a:rPr>
              <a:pPr/>
              <a:t>10/09/2020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47CF-6541-4E80-8970-9B71C76A03E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380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09DA20-3259-4192-BED0-2E7E79E0E49F}" type="datetimeFigureOut">
              <a:rPr lang="it-IT" smtClean="0">
                <a:solidFill>
                  <a:prstClr val="white"/>
                </a:solidFill>
              </a:rPr>
              <a:pPr/>
              <a:t>10/09/2020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8A47CF-6541-4E80-8970-9B71C76A03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4797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dirty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/>
              <a:t>Secondo livello</a:t>
            </a:r>
          </a:p>
          <a:p>
            <a:pPr lvl="2" eaLnBrk="1" latinLnBrk="0" hangingPunct="1"/>
            <a:r>
              <a:rPr kumimoji="0" lang="it-IT" dirty="0"/>
              <a:t>Terzo livello</a:t>
            </a:r>
          </a:p>
          <a:p>
            <a:pPr lvl="3" eaLnBrk="1" latinLnBrk="0" hangingPunct="1"/>
            <a:r>
              <a:rPr kumimoji="0" lang="it-IT" dirty="0"/>
              <a:t>Quarto livello</a:t>
            </a:r>
          </a:p>
          <a:p>
            <a:pPr lvl="4" eaLnBrk="1" latinLnBrk="0" hangingPunct="1"/>
            <a:r>
              <a:rPr kumimoji="0" lang="it-IT" dirty="0"/>
              <a:t>Quinto livello</a:t>
            </a:r>
            <a:endParaRPr kumimoji="0" lang="en-US" dirty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C09DA20-3259-4192-BED0-2E7E79E0E49F}" type="datetimeFigureOut">
              <a:rPr lang="it-IT" smtClean="0">
                <a:solidFill>
                  <a:prstClr val="black"/>
                </a:solidFill>
              </a:rPr>
              <a:pPr/>
              <a:t>10/09/2020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8A47CF-6541-4E80-8970-9B71C76A03E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xmlns="" id="{590D2B08-BE2A-F746-BBD0-F3861690350C}"/>
              </a:ext>
            </a:extLst>
          </p:cNvPr>
          <p:cNvSpPr>
            <a:spLocks/>
          </p:cNvSpPr>
          <p:nvPr userDrawn="1"/>
        </p:nvSpPr>
        <p:spPr bwMode="auto">
          <a:xfrm rot="10800000" flipH="1">
            <a:off x="0" y="-24190"/>
            <a:ext cx="9144000" cy="561109"/>
          </a:xfrm>
          <a:prstGeom prst="rect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544E2BEA-3305-A942-B5BF-A9276DE2189B}"/>
              </a:ext>
            </a:extLst>
          </p:cNvPr>
          <p:cNvSpPr txBox="1"/>
          <p:nvPr userDrawn="1"/>
        </p:nvSpPr>
        <p:spPr>
          <a:xfrm>
            <a:off x="131600" y="25531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RECOVERY AND RESILIENCE FACILITY</a:t>
            </a:r>
            <a:br>
              <a:rPr lang="it-IT" sz="12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Progettualità del Ministero dello Sviluppo economico</a:t>
            </a:r>
            <a:endParaRPr lang="it-IT" sz="1200" b="1" dirty="0">
              <a:solidFill>
                <a:schemeClr val="bg1"/>
              </a:solidFill>
            </a:endParaRPr>
          </a:p>
        </p:txBody>
      </p:sp>
      <p:pic>
        <p:nvPicPr>
          <p:cNvPr id="4" name="Immagine 3" descr="Immagine che contiene disegnando, cibo&#10;&#10;Descrizione generata automaticamente">
            <a:extLst>
              <a:ext uri="{FF2B5EF4-FFF2-40B4-BE49-F238E27FC236}">
                <a16:creationId xmlns:a16="http://schemas.microsoft.com/office/drawing/2014/main" xmlns="" id="{6B5352D6-8EFF-734D-A6DD-F3DC937C18A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200" y="32200"/>
            <a:ext cx="1800200" cy="45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63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7374" y="2060848"/>
            <a:ext cx="9151374" cy="1470025"/>
          </a:xfrm>
        </p:spPr>
        <p:txBody>
          <a:bodyPr>
            <a:noAutofit/>
          </a:bodyPr>
          <a:lstStyle/>
          <a:p>
            <a:pPr algn="ctr"/>
            <a:r>
              <a:rPr lang="it-IT" sz="3400" i="1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RECOVERY AND RESILIENCE FACILITY</a:t>
            </a:r>
            <a:r>
              <a:rPr lang="it-IT" sz="2800" i="1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800" i="1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600" i="1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Progettualità del Ministero dello Sviluppo economico</a:t>
            </a:r>
          </a:p>
        </p:txBody>
      </p:sp>
      <p:pic>
        <p:nvPicPr>
          <p:cNvPr id="5" name="Immagine 4" descr="Immagine che contiene cibo, disegnando&#10;&#10;Descrizione generata automaticamente">
            <a:extLst>
              <a:ext uri="{FF2B5EF4-FFF2-40B4-BE49-F238E27FC236}">
                <a16:creationId xmlns:a16="http://schemas.microsoft.com/office/drawing/2014/main" xmlns="" id="{69B9E12E-5F68-7F4F-A97F-86BFFCC1F0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450" y="908720"/>
            <a:ext cx="34671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8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2">
            <a:extLst>
              <a:ext uri="{FF2B5EF4-FFF2-40B4-BE49-F238E27FC236}">
                <a16:creationId xmlns:a16="http://schemas.microsoft.com/office/drawing/2014/main" xmlns="" id="{A5A7A7F5-6740-D544-AEDB-5A5828AE304C}"/>
              </a:ext>
            </a:extLst>
          </p:cNvPr>
          <p:cNvSpPr txBox="1">
            <a:spLocks/>
          </p:cNvSpPr>
          <p:nvPr/>
        </p:nvSpPr>
        <p:spPr>
          <a:xfrm>
            <a:off x="755576" y="50120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it-IT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SUPPORTO ALLA TRANSIZIONE </a:t>
            </a:r>
            <a:r>
              <a:rPr lang="it-IT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VERDE (1/2)</a:t>
            </a:r>
            <a:endParaRPr lang="it-IT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Segnaposto contenuto 4">
            <a:extLst>
              <a:ext uri="{FF2B5EF4-FFF2-40B4-BE49-F238E27FC236}">
                <a16:creationId xmlns:a16="http://schemas.microsoft.com/office/drawing/2014/main" xmlns="" id="{C8FBEF05-2712-E042-8B76-5C560E5651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5106989"/>
              </p:ext>
            </p:extLst>
          </p:nvPr>
        </p:nvGraphicFramePr>
        <p:xfrm>
          <a:off x="539552" y="1644203"/>
          <a:ext cx="774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7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472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442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0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AREE DI </a:t>
                      </a:r>
                      <a:r>
                        <a:rPr kumimoji="0" lang="it-IT" sz="1000" b="1" kern="120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PROGETTO</a:t>
                      </a:r>
                      <a:endParaRPr kumimoji="0" lang="it-IT" sz="10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000" b="1" kern="120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OBIETTIVI</a:t>
                      </a:r>
                      <a:endParaRPr kumimoji="0" lang="it-IT" sz="10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8827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</a:pPr>
                      <a:r>
                        <a:rPr kumimoji="0" lang="it-IT" sz="12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Superecobonus</a:t>
                      </a: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super </a:t>
                      </a:r>
                      <a:r>
                        <a:rPr kumimoji="0" lang="it-IT" sz="12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sismabonus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Riqualificazione energetica profonda e messa in sicurezza degli edifici residenziali privati e pubblici (tasso di intervento di circa 1% annuo della superficie complessivamente occupata)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Stabilità e efficacia del 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Superecobons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super 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sismabonus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con estensione al 2022-2024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Riduzione  dei consumi energetici e dei costi della fornitura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0492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</a:pPr>
                      <a:r>
                        <a:rPr kumimoji="0" lang="it-IT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Investimenti per l’attuazione del Piano integrato per l’energia e il clima (PNIEC)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Reddito energetico: promuovere l’autoproduzione collettiva di energia elettrica rinnovabile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Adeguare la rete elettrica alle esigenze del futuro (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smart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grids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Modernizzare la rete distributiva di carburanti con l’installazione di ricariche elettriche veloci ed ultra veloci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56261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</a:pPr>
                      <a:r>
                        <a:rPr kumimoji="0" lang="it-IT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Strategia per l’idrogeno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Creazione di una piattaforma coordinata di ricerca e sperimentazione prototipale sulle tecnologie di produzione e stoccaggio dell'idrogeno, </a:t>
                      </a:r>
                    </a:p>
                    <a:p>
                      <a:pPr marL="17145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Sviluppo di prototipi per poter arrivare a 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idrolizzatori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su scala industriale</a:t>
                      </a:r>
                    </a:p>
                    <a:p>
                      <a:pPr marL="17145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Creazione di un'area industriale e di un parco tecnologico specializzato nelle tecnologie dell’idrogeno </a:t>
                      </a:r>
                    </a:p>
                    <a:p>
                      <a:pPr marL="17145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Realizzazione di progetti per l'utilizzo sperimentale dell'idrogeno nel settore industriale</a:t>
                      </a:r>
                    </a:p>
                    <a:p>
                      <a:pPr marL="17145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Realizzazione di progetti dimostrativi per l'uso di idrogeno nei trasporti pesanti e ferroviari e su scala locale per TPL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51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2">
            <a:extLst>
              <a:ext uri="{FF2B5EF4-FFF2-40B4-BE49-F238E27FC236}">
                <a16:creationId xmlns:a16="http://schemas.microsoft.com/office/drawing/2014/main" xmlns="" id="{A5A7A7F5-6740-D544-AEDB-5A5828AE304C}"/>
              </a:ext>
            </a:extLst>
          </p:cNvPr>
          <p:cNvSpPr txBox="1">
            <a:spLocks/>
          </p:cNvSpPr>
          <p:nvPr/>
        </p:nvSpPr>
        <p:spPr>
          <a:xfrm>
            <a:off x="755576" y="50120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it-IT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SUPPORTO ALLA TRANSIZIONE </a:t>
            </a:r>
            <a:r>
              <a:rPr lang="it-IT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VERDE (2/2)</a:t>
            </a:r>
            <a:endParaRPr lang="it-IT" sz="3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Segnaposto contenuto 4">
            <a:extLst>
              <a:ext uri="{FF2B5EF4-FFF2-40B4-BE49-F238E27FC236}">
                <a16:creationId xmlns:a16="http://schemas.microsoft.com/office/drawing/2014/main" xmlns="" id="{C8FBEF05-2712-E042-8B76-5C560E5651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6988182"/>
              </p:ext>
            </p:extLst>
          </p:nvPr>
        </p:nvGraphicFramePr>
        <p:xfrm>
          <a:off x="730379" y="2132856"/>
          <a:ext cx="7740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472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647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0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AREE DI </a:t>
                      </a:r>
                      <a:r>
                        <a:rPr kumimoji="0" lang="it-IT" sz="1000" b="1" kern="120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PROGETTO</a:t>
                      </a:r>
                      <a:endParaRPr kumimoji="0" lang="it-IT" sz="10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000" b="1" kern="120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OBIETTIVI</a:t>
                      </a:r>
                      <a:endParaRPr kumimoji="0" lang="it-IT" sz="10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54209"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Economia circolare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endParaRPr kumimoji="0" lang="it-IT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Rafforzare le competenze professionali, il trasferimento tecnologico e il supporto alle PMI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Promuovere la transizione circolare nelle aree urbane e rurali (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smart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&amp; 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circular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city &amp; 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region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attuazione normativa UE End of Waste, GPP, 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citizen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science and 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dissemination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rafforzare l’industria nazionale e le relative filiere  (inclusi i servizi) e riconversione green di siti industriali tradizionali (chimica verde, riciclo, ecc.)</a:t>
                      </a:r>
                    </a:p>
                    <a:p>
                      <a:pPr marL="17145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endParaRPr kumimoji="0" lang="it-IT" sz="1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7784220"/>
                  </a:ext>
                </a:extLst>
              </a:tr>
              <a:tr h="1569319"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it-IT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Smart </a:t>
                      </a:r>
                      <a:r>
                        <a:rPr kumimoji="0" lang="it-IT" sz="12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mobility</a:t>
                      </a: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</a:t>
                      </a:r>
                      <a:r>
                        <a:rPr kumimoji="0" lang="it-IT" sz="12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automotive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Coordinare e promuovere gli interventi 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Ecobonus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autoveicoli ed altri interventi per la 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sharing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economy e mobilità sostenibile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Rafforzare l’industria nazionale e relative filiere nazionali per i trasporti terrestri e marittimi, inclusi servizi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Cambi strutturali per la mobilità sostenibile nelle aree urbane e rurali (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smart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&amp; green city &amp; 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region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Definizione degli standard per la ricarica dei veicoli elettrici (sia veicoli elettrici puri che veicoli ibridi)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06085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3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2">
            <a:extLst>
              <a:ext uri="{FF2B5EF4-FFF2-40B4-BE49-F238E27FC236}">
                <a16:creationId xmlns:a16="http://schemas.microsoft.com/office/drawing/2014/main" xmlns="" id="{A5A7A7F5-6740-D544-AEDB-5A5828AE304C}"/>
              </a:ext>
            </a:extLst>
          </p:cNvPr>
          <p:cNvSpPr txBox="1">
            <a:spLocks/>
          </p:cNvSpPr>
          <p:nvPr/>
        </p:nvSpPr>
        <p:spPr>
          <a:xfrm>
            <a:off x="755576" y="50120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it-IT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ATTRATTIVITÀ E RAFFORZAMENTO DEL SISTEMA PRODUTTIVO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xmlns="" id="{8BA0A44B-E0BB-6B47-82D6-77C8600DA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559898"/>
              </p:ext>
            </p:extLst>
          </p:nvPr>
        </p:nvGraphicFramePr>
        <p:xfrm>
          <a:off x="827584" y="1458754"/>
          <a:ext cx="7812000" cy="4698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6000">
                  <a:extLst>
                    <a:ext uri="{9D8B030D-6E8A-4147-A177-3AD203B41FA5}">
                      <a16:colId xmlns:a16="http://schemas.microsoft.com/office/drawing/2014/main" xmlns="" val="3639591663"/>
                    </a:ext>
                  </a:extLst>
                </a:gridCol>
                <a:gridCol w="390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365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0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AREE DI </a:t>
                      </a:r>
                      <a:r>
                        <a:rPr kumimoji="0" lang="it-IT" sz="1000" b="1" kern="120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PROGETTO</a:t>
                      </a:r>
                      <a:endParaRPr kumimoji="0" lang="it-IT" sz="10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000" b="1" kern="120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OBIETTIVI</a:t>
                      </a:r>
                      <a:endParaRPr kumimoji="0" lang="it-IT" sz="10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6360" marR="86360"/>
                </a:tc>
                <a:extLst>
                  <a:ext uri="{0D108BD9-81ED-4DB2-BD59-A6C34878D82A}">
                    <a16:rowId xmlns:a16="http://schemas.microsoft.com/office/drawing/2014/main" xmlns="" val="3337048217"/>
                  </a:ext>
                </a:extLst>
              </a:tr>
              <a:tr h="1377999"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Attrazione investimenti </a:t>
                      </a: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 </a:t>
                      </a:r>
                      <a:r>
                        <a:rPr kumimoji="0" lang="it-IT" sz="12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reshoring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Sostegno allo sviluppo in aree di crisi industriale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Programmi di ristrutturazione di aziende in crisi, compresi i marchi storici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Semplificazione del sistema normativo e amministrativo legato alle fasi di insediamento e di realizzazione degli investimenti (fornire certezze all’imprenditore che investe)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Nuovi strumenti fiscali per incrementare l’attrattività</a:t>
                      </a:r>
                      <a:r>
                        <a:rPr kumimoji="0" lang="it-IT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del Paese</a:t>
                      </a:r>
                      <a:endParaRPr kumimoji="0" lang="it-IT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77109987"/>
                  </a:ext>
                </a:extLst>
              </a:tr>
              <a:tr h="1377999"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Competitività delle filiere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Sostegno alla  proiezione internazionale dell’impresa tramite </a:t>
                      </a:r>
                      <a:r>
                        <a:rPr kumimoji="0" lang="it-IT" sz="100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ausilio all’export</a:t>
                      </a:r>
                      <a:endParaRPr kumimoji="0" lang="it-IT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lvl="0" indent="-171450" algn="just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Istituzione del Fondo per le industrie creative e Made in </a:t>
                      </a:r>
                      <a:r>
                        <a:rPr kumimoji="0" lang="it-IT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Italy</a:t>
                      </a:r>
                      <a:endParaRPr kumimoji="0" lang="it-IT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lvl="0" indent="-171450" algn="just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Diffusione della conoscenza e valorizzazione dei titoli di proprietà industriale</a:t>
                      </a:r>
                    </a:p>
                    <a:p>
                      <a:pPr marL="171450" lvl="0" indent="-171450" algn="just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Favorire</a:t>
                      </a:r>
                      <a:r>
                        <a:rPr kumimoji="0" lang="it-IT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la ripresa e la resilienza del settore dei servizi avanzati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75017340"/>
                  </a:ext>
                </a:extLst>
              </a:tr>
              <a:tr h="1540347">
                <a:tc>
                  <a:txBody>
                    <a:bodyPr/>
                    <a:lstStyle/>
                    <a:p>
                      <a:pPr marL="0" lvl="0" indent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Accesso</a:t>
                      </a:r>
                      <a:r>
                        <a:rPr kumimoji="0" lang="it-IT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 credito e rafforzamento patrimoniale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Creazione di una banca pubblica per diversificare e ampliare l’offerta di prodotti finanziari destinati alle PMI e colmare le lacune dei mercati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Rafforzamento patrimoniale delle imprese in difficoltà economica, rendendo strutturale lo strumento del Fondo per la salvaguardia dei livelli occupazionali. 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Accompagnare i processi di ristrutturazione in coerenza con le finalità della transizione giusta ed equa</a:t>
                      </a:r>
                    </a:p>
                    <a:p>
                      <a:pPr marL="171450" lvl="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endParaRPr kumimoji="0" lang="it-IT" sz="1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0024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63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xmlns="" id="{DA5FF735-DCE7-9244-8FD4-19D740502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77582"/>
              </p:ext>
            </p:extLst>
          </p:nvPr>
        </p:nvGraphicFramePr>
        <p:xfrm>
          <a:off x="918336" y="1556792"/>
          <a:ext cx="7542096" cy="417646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429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29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95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148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FONDO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DISPONIBILI</a:t>
                      </a:r>
                      <a:r>
                        <a:rPr lang="it-IT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L’ITALIA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8263">
                <a:tc>
                  <a:txBody>
                    <a:bodyPr/>
                    <a:lstStyle/>
                    <a:p>
                      <a:pPr algn="l"/>
                      <a:endParaRPr lang="it-IT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it-IT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Recovery</a:t>
                      </a:r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it-IT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resilience</a:t>
                      </a:r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facility</a:t>
                      </a:r>
                      <a:endParaRPr lang="it-IT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(RRF)</a:t>
                      </a:r>
                    </a:p>
                    <a:p>
                      <a:pPr algn="l"/>
                      <a:endParaRPr lang="it-IT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191,4 </a:t>
                      </a:r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miliardi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metà</a:t>
                      </a: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2021</a:t>
                      </a:r>
                      <a:endParaRPr lang="it-IT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1378">
                <a:tc>
                  <a:txBody>
                    <a:bodyPr/>
                    <a:lstStyle/>
                    <a:p>
                      <a:pPr algn="l"/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Politica di coesione </a:t>
                      </a:r>
                      <a:b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2021-2027</a:t>
                      </a:r>
                      <a:endParaRPr lang="it-IT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75-80 miliardi *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stima include il</a:t>
                      </a:r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cofinanziamento nazionale</a:t>
                      </a: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le risorse allocate alle regioni nei POR (che potrebbero rifinanziare parte delle progettualità RRF)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Escluso FEASR (II pilastro)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metà 2021</a:t>
                      </a:r>
                      <a:endParaRPr lang="it-IT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9520">
                <a:tc>
                  <a:txBody>
                    <a:bodyPr/>
                    <a:lstStyle/>
                    <a:p>
                      <a:pPr algn="l"/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Risorse da legge di bilancio</a:t>
                      </a:r>
                      <a:endParaRPr lang="it-IT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definire</a:t>
                      </a:r>
                      <a:endParaRPr lang="it-IT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</a:t>
                      </a: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</a:t>
                      </a:r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 le iniziative prioritarie che</a:t>
                      </a: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 intendano far partire nel 2021</a:t>
                      </a:r>
                      <a:endParaRPr lang="it-IT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9520">
                <a:tc>
                  <a:txBody>
                    <a:bodyPr/>
                    <a:lstStyle/>
                    <a:p>
                      <a:pPr algn="l"/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Fondo sviluppo e</a:t>
                      </a: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coesione</a:t>
                      </a:r>
                    </a:p>
                    <a:p>
                      <a:pPr algn="l"/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2021-2027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definire</a:t>
                      </a:r>
                    </a:p>
                    <a:p>
                      <a:pPr algn="l"/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(l.</a:t>
                      </a: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bilancio 2021)</a:t>
                      </a:r>
                      <a:endParaRPr lang="it-IT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Nel 2014-2020 pari a circa 50 </a:t>
                      </a:r>
                      <a:r>
                        <a:rPr lang="it-IT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</a:t>
                      </a:r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euro per sette</a:t>
                      </a: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anni</a:t>
                      </a:r>
                      <a:endParaRPr lang="it-IT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12635">
                <a:tc>
                  <a:txBody>
                    <a:bodyPr/>
                    <a:lstStyle/>
                    <a:p>
                      <a:pPr algn="l"/>
                      <a:endParaRPr lang="it-IT" sz="11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Altri programmi del Quadro finanziario pluriennale </a:t>
                      </a:r>
                      <a:b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2021-2027</a:t>
                      </a:r>
                      <a:endParaRPr lang="it-IT" sz="11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Numerosi programmi inseriti nel QFP + incremento delle loro risorse grazie a </a:t>
                      </a:r>
                      <a:r>
                        <a:rPr lang="it-IT" sz="11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</a:t>
                      </a: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Generation EU (oltre la  RRF)</a:t>
                      </a:r>
                      <a:endParaRPr lang="it-IT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</a:t>
                      </a: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solo a complemento delle precedenti e con meccanismi di assegnazione su base competitiva su scala europea + </a:t>
                      </a:r>
                    </a:p>
                    <a:p>
                      <a:pPr algn="l"/>
                      <a:r>
                        <a:rPr lang="it-IT" sz="11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</a:t>
                      </a:r>
                      <a:r>
                        <a:rPr lang="it-IT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EU / strumenti BEI-FEI</a:t>
                      </a:r>
                      <a:endParaRPr lang="it-IT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Titolo 2">
            <a:extLst>
              <a:ext uri="{FF2B5EF4-FFF2-40B4-BE49-F238E27FC236}">
                <a16:creationId xmlns:a16="http://schemas.microsoft.com/office/drawing/2014/main" xmlns="" id="{C4493397-0C87-7040-A1A7-BA6CFDEBB4E6}"/>
              </a:ext>
            </a:extLst>
          </p:cNvPr>
          <p:cNvSpPr txBox="1">
            <a:spLocks/>
          </p:cNvSpPr>
          <p:nvPr/>
        </p:nvSpPr>
        <p:spPr>
          <a:xfrm>
            <a:off x="755576" y="50120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it-IT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FONTI DI FINANZIAMENTO DISPONIBILI</a:t>
            </a:r>
            <a:endParaRPr lang="it-IT" sz="3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58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46934" y="1495325"/>
            <a:ext cx="8039865" cy="4525963"/>
          </a:xfrm>
        </p:spPr>
        <p:txBody>
          <a:bodyPr>
            <a:normAutofit/>
          </a:bodyPr>
          <a:lstStyle/>
          <a:p>
            <a:r>
              <a:rPr lang="it-IT" sz="16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Recovery</a:t>
            </a:r>
            <a:r>
              <a:rPr lang="it-IT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6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  <a:r>
              <a:rPr lang="it-IT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facility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: 672,5 miliardi di euro </a:t>
            </a:r>
          </a:p>
          <a:p>
            <a:r>
              <a:rPr lang="it-IT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REACT-EU: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il meccanismo ponte tra l'attuale Politica di Coesione e i programmi 2021-27, con una dotazione di 47,5 miliardi </a:t>
            </a:r>
          </a:p>
          <a:p>
            <a:pPr marL="109728" indent="0">
              <a:buNone/>
            </a:pP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it-IT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integra: </a:t>
            </a:r>
          </a:p>
          <a:p>
            <a:r>
              <a:rPr lang="it-IT" sz="16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Horizon</a:t>
            </a:r>
            <a:r>
              <a:rPr lang="it-IT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Europe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: il programma per la ricerca e l’innovazione cui vengono assegnati 5 miliardi di euro </a:t>
            </a:r>
          </a:p>
          <a:p>
            <a:r>
              <a:rPr lang="it-IT" sz="16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InvestEU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: che unisce tutti gli strumenti finanziari UE in continuità con il Fondo europeo per gli investimenti strategici (FEIS), cui sono destinati 5,6 miliardi di euro </a:t>
            </a:r>
          </a:p>
          <a:p>
            <a:r>
              <a:rPr lang="it-IT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Sviluppo rurale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: i Programmi di Sviluppo Rurale (PSR), nell'ambito della Politica agricola comune, cui vanno 7,5 miliardi di euro </a:t>
            </a:r>
          </a:p>
          <a:p>
            <a:r>
              <a:rPr lang="it-IT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Fondo per una transizione giusta (JTF):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che sostiene l’uscita dai combustibili fossili nelle regioni europee che più ne dipendono, con 10 miliardi di euro </a:t>
            </a:r>
          </a:p>
          <a:p>
            <a:r>
              <a:rPr lang="it-IT" sz="16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RescEU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: il meccanismo di protezione civile dell'Unione, con risorse per 1,9 miliardi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755576" y="501203"/>
            <a:ext cx="8229600" cy="1143000"/>
          </a:xfrm>
        </p:spPr>
        <p:txBody>
          <a:bodyPr>
            <a:normAutofit/>
          </a:bodyPr>
          <a:lstStyle/>
          <a:p>
            <a:r>
              <a:rPr lang="it-IT" sz="3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GENERATION EU</a:t>
            </a:r>
          </a:p>
        </p:txBody>
      </p:sp>
    </p:spTree>
    <p:extLst>
      <p:ext uri="{BB962C8B-B14F-4D97-AF65-F5344CB8AC3E}">
        <p14:creationId xmlns:p14="http://schemas.microsoft.com/office/powerpoint/2010/main" val="174894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11560" y="1772816"/>
            <a:ext cx="8039865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it-IT" sz="18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Dotazione per l’Italia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18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191,4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miliardi di euro, </a:t>
            </a:r>
            <a:endParaRPr lang="it-IT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127,6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miliardi di prestiti </a:t>
            </a:r>
            <a:endParaRPr lang="it-IT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63,7 miliardi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di sussidi. </a:t>
            </a:r>
            <a:b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Sussidi calcolati in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due tranche,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- 30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% del totale:</a:t>
            </a:r>
          </a:p>
          <a:p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La prima tranche, del 70%, deve essere impegnata negli anni 2021 e 2022</a:t>
            </a:r>
          </a:p>
          <a:p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Il restante 30 % deve essere interamente impegnato entro la fine del 2023</a:t>
            </a:r>
          </a:p>
          <a:p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Il prefinanziamento del dispositivo per la ripresa e la resilienza verrà versato nel 2021 e dovrebbe essere pari al 10 %</a:t>
            </a:r>
          </a:p>
        </p:txBody>
      </p:sp>
      <p:sp>
        <p:nvSpPr>
          <p:cNvPr id="4" name="Titolo 2">
            <a:extLst>
              <a:ext uri="{FF2B5EF4-FFF2-40B4-BE49-F238E27FC236}">
                <a16:creationId xmlns:a16="http://schemas.microsoft.com/office/drawing/2014/main" xmlns="" id="{A5A7A7F5-6740-D544-AEDB-5A5828AE304C}"/>
              </a:ext>
            </a:extLst>
          </p:cNvPr>
          <p:cNvSpPr txBox="1">
            <a:spLocks/>
          </p:cNvSpPr>
          <p:nvPr/>
        </p:nvSpPr>
        <p:spPr>
          <a:xfrm>
            <a:off x="755576" y="50120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it-IT" sz="3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RECOVERY AND RESILIENCE FACILITY</a:t>
            </a:r>
          </a:p>
        </p:txBody>
      </p:sp>
    </p:spTree>
    <p:extLst>
      <p:ext uri="{BB962C8B-B14F-4D97-AF65-F5344CB8AC3E}">
        <p14:creationId xmlns:p14="http://schemas.microsoft.com/office/powerpoint/2010/main" val="312239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755576" y="2492896"/>
            <a:ext cx="8039865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Promuovere una </a:t>
            </a:r>
            <a:r>
              <a:rPr lang="it-IT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crescita sostenibile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attraverso </a:t>
            </a:r>
            <a:r>
              <a:rPr lang="it-IT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transizione verde e digitale </a:t>
            </a:r>
          </a:p>
          <a:p>
            <a:pPr algn="just">
              <a:lnSpc>
                <a:spcPct val="150000"/>
              </a:lnSpc>
            </a:pP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Promuovere la </a:t>
            </a:r>
            <a:r>
              <a:rPr lang="it-IT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coesione economica, sociale e territoriale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dell'Unione </a:t>
            </a:r>
          </a:p>
          <a:p>
            <a:pPr algn="just">
              <a:lnSpc>
                <a:spcPct val="150000"/>
              </a:lnSpc>
            </a:pP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Migliorare la </a:t>
            </a:r>
            <a:r>
              <a:rPr lang="it-IT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resilienza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e la capacità di aggiustamento degli Stati membri </a:t>
            </a:r>
          </a:p>
          <a:p>
            <a:pPr algn="just">
              <a:lnSpc>
                <a:spcPct val="150000"/>
              </a:lnSpc>
            </a:pPr>
            <a:r>
              <a:rPr lang="it-IT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Attenuare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l'impatto sociale ed economico della </a:t>
            </a:r>
            <a:r>
              <a:rPr lang="it-IT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crisi </a:t>
            </a:r>
          </a:p>
        </p:txBody>
      </p:sp>
      <p:sp>
        <p:nvSpPr>
          <p:cNvPr id="4" name="Titolo 2">
            <a:extLst>
              <a:ext uri="{FF2B5EF4-FFF2-40B4-BE49-F238E27FC236}">
                <a16:creationId xmlns:a16="http://schemas.microsoft.com/office/drawing/2014/main" xmlns="" id="{A5A7A7F5-6740-D544-AEDB-5A5828AE304C}"/>
              </a:ext>
            </a:extLst>
          </p:cNvPr>
          <p:cNvSpPr txBox="1">
            <a:spLocks/>
          </p:cNvSpPr>
          <p:nvPr/>
        </p:nvSpPr>
        <p:spPr>
          <a:xfrm>
            <a:off x="899592" y="501203"/>
            <a:ext cx="8085584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it-IT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PRIORITÀ DEL RECOVERY AND RESILIENCE </a:t>
            </a:r>
            <a:r>
              <a:rPr lang="it-IT" sz="3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FACILITY-EU</a:t>
            </a:r>
            <a:endParaRPr lang="it-IT" sz="3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10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83568" y="2348880"/>
            <a:ext cx="8039865" cy="3835410"/>
          </a:xfrm>
        </p:spPr>
        <p:txBody>
          <a:bodyPr>
            <a:normAutofit/>
          </a:bodyPr>
          <a:lstStyle/>
          <a:p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Crescita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sostenibile e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inclusiva</a:t>
            </a:r>
          </a:p>
          <a:p>
            <a:pPr marL="109728" indent="0">
              <a:buNone/>
            </a:pPr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Centralità dell’impresa</a:t>
            </a:r>
          </a:p>
        </p:txBody>
      </p:sp>
      <p:sp>
        <p:nvSpPr>
          <p:cNvPr id="4" name="Titolo 2">
            <a:extLst>
              <a:ext uri="{FF2B5EF4-FFF2-40B4-BE49-F238E27FC236}">
                <a16:creationId xmlns:a16="http://schemas.microsoft.com/office/drawing/2014/main" xmlns="" id="{A5A7A7F5-6740-D544-AEDB-5A5828AE304C}"/>
              </a:ext>
            </a:extLst>
          </p:cNvPr>
          <p:cNvSpPr txBox="1">
            <a:spLocks/>
          </p:cNvSpPr>
          <p:nvPr/>
        </p:nvSpPr>
        <p:spPr>
          <a:xfrm>
            <a:off x="755576" y="50120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it-IT" sz="28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NOSTRA VISIONE </a:t>
            </a:r>
            <a:r>
              <a:rPr lang="it-IT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DELLA </a:t>
            </a:r>
            <a:r>
              <a:rPr lang="it-IT" sz="28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 INDUSTRIALE</a:t>
            </a:r>
            <a:endParaRPr lang="it-IT" sz="3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61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83568" y="1658327"/>
            <a:ext cx="8039865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sz="18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Trasformazione digitale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innovazione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del sistema produttivo</a:t>
            </a:r>
          </a:p>
          <a:p>
            <a:pPr algn="just">
              <a:lnSpc>
                <a:spcPct val="150000"/>
              </a:lnSpc>
            </a:pPr>
            <a:r>
              <a:rPr lang="it-IT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Rafforzamento </a:t>
            </a:r>
            <a:r>
              <a:rPr lang="it-IT" sz="18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competitività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filiera</a:t>
            </a:r>
          </a:p>
          <a:p>
            <a:pPr algn="just">
              <a:lnSpc>
                <a:spcPct val="150000"/>
              </a:lnSpc>
            </a:pP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Potenziamento </a:t>
            </a:r>
            <a:r>
              <a:rPr lang="it-IT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settori </a:t>
            </a:r>
            <a:r>
              <a:rPr lang="it-IT" sz="18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rilevanti</a:t>
            </a:r>
            <a:endParaRPr lang="it-IT" sz="18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8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Riqualificazione green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sistema produttivo</a:t>
            </a:r>
          </a:p>
          <a:p>
            <a:pPr algn="just">
              <a:lnSpc>
                <a:spcPct val="150000"/>
              </a:lnSpc>
            </a:pP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Finanziamento e supporto </a:t>
            </a:r>
            <a:r>
              <a:rPr lang="it-IT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start-up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PMI</a:t>
            </a:r>
          </a:p>
          <a:p>
            <a:pPr algn="just">
              <a:lnSpc>
                <a:spcPct val="150000"/>
              </a:lnSpc>
            </a:pPr>
            <a:r>
              <a:rPr lang="it-IT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Rilancio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delle aree in ritardo di sviluppo</a:t>
            </a:r>
          </a:p>
          <a:p>
            <a:pPr algn="just">
              <a:lnSpc>
                <a:spcPct val="150000"/>
              </a:lnSpc>
            </a:pPr>
            <a:r>
              <a:rPr lang="it-IT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Salto quantico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negli investimenti in capitale umano e nella formazione professionale </a:t>
            </a:r>
          </a:p>
        </p:txBody>
      </p:sp>
      <p:sp>
        <p:nvSpPr>
          <p:cNvPr id="4" name="Titolo 2">
            <a:extLst>
              <a:ext uri="{FF2B5EF4-FFF2-40B4-BE49-F238E27FC236}">
                <a16:creationId xmlns:a16="http://schemas.microsoft.com/office/drawing/2014/main" xmlns="" id="{A5A7A7F5-6740-D544-AEDB-5A5828AE304C}"/>
              </a:ext>
            </a:extLst>
          </p:cNvPr>
          <p:cNvSpPr txBox="1">
            <a:spLocks/>
          </p:cNvSpPr>
          <p:nvPr/>
        </p:nvSpPr>
        <p:spPr>
          <a:xfrm>
            <a:off x="755576" y="50120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it-IT" sz="28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PILASTRI DELLA </a:t>
            </a:r>
            <a:r>
              <a:rPr lang="it-IT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 INDUSTRIALE</a:t>
            </a:r>
            <a:endParaRPr lang="it-IT" sz="3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47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755576" y="1916832"/>
            <a:ext cx="8039865" cy="4123442"/>
          </a:xfrm>
        </p:spPr>
        <p:txBody>
          <a:bodyPr>
            <a:normAutofit/>
          </a:bodyPr>
          <a:lstStyle/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Poche aree ad alto impatto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Semplificazione negli strumenti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Iniziative in discontinuità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Focus sull’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execution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, certezza nei tempi</a:t>
            </a:r>
          </a:p>
        </p:txBody>
      </p:sp>
      <p:sp>
        <p:nvSpPr>
          <p:cNvPr id="4" name="Titolo 2">
            <a:extLst>
              <a:ext uri="{FF2B5EF4-FFF2-40B4-BE49-F238E27FC236}">
                <a16:creationId xmlns:a16="http://schemas.microsoft.com/office/drawing/2014/main" xmlns="" id="{A5A7A7F5-6740-D544-AEDB-5A5828AE304C}"/>
              </a:ext>
            </a:extLst>
          </p:cNvPr>
          <p:cNvSpPr txBox="1">
            <a:spLocks/>
          </p:cNvSpPr>
          <p:nvPr/>
        </p:nvSpPr>
        <p:spPr>
          <a:xfrm>
            <a:off x="755576" y="50120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it-IT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 </a:t>
            </a:r>
            <a:r>
              <a:rPr lang="it-IT" sz="28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SEGUITI NELLA PROGETTUALITA’ IN CORSO</a:t>
            </a:r>
            <a:endParaRPr lang="it-IT" sz="3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72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79512" y="1521719"/>
            <a:ext cx="8039865" cy="4525963"/>
          </a:xfrm>
        </p:spPr>
        <p:txBody>
          <a:bodyPr>
            <a:normAutofit/>
          </a:bodyPr>
          <a:lstStyle/>
          <a:p>
            <a:pPr marL="566928" indent="-457200">
              <a:lnSpc>
                <a:spcPct val="300000"/>
              </a:lnSpc>
              <a:buFont typeface="+mj-lt"/>
              <a:buAutoNum type="arabicPeriod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Supporto alla transizione digitale e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innovazione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6928" indent="-457200">
              <a:lnSpc>
                <a:spcPct val="300000"/>
              </a:lnSpc>
              <a:buFont typeface="+mj-lt"/>
              <a:buAutoNum type="arabicPeriod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Supporto alla transizione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verde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6928" indent="-457200">
              <a:lnSpc>
                <a:spcPct val="300000"/>
              </a:lnSpc>
              <a:buFont typeface="+mj-lt"/>
              <a:buAutoNum type="arabicPeriod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Attrattività e rafforzamento del sistema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produttivo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olo 2">
            <a:extLst>
              <a:ext uri="{FF2B5EF4-FFF2-40B4-BE49-F238E27FC236}">
                <a16:creationId xmlns:a16="http://schemas.microsoft.com/office/drawing/2014/main" xmlns="" id="{A5A7A7F5-6740-D544-AEDB-5A5828AE304C}"/>
              </a:ext>
            </a:extLst>
          </p:cNvPr>
          <p:cNvSpPr txBox="1">
            <a:spLocks/>
          </p:cNvSpPr>
          <p:nvPr/>
        </p:nvSpPr>
        <p:spPr>
          <a:xfrm>
            <a:off x="755576" y="50120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it-IT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TRE MACRO AREE DI INTERVENTO MISE </a:t>
            </a:r>
            <a:endParaRPr lang="it-IT" sz="3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61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2">
            <a:extLst>
              <a:ext uri="{FF2B5EF4-FFF2-40B4-BE49-F238E27FC236}">
                <a16:creationId xmlns:a16="http://schemas.microsoft.com/office/drawing/2014/main" xmlns="" id="{A5A7A7F5-6740-D544-AEDB-5A5828AE304C}"/>
              </a:ext>
            </a:extLst>
          </p:cNvPr>
          <p:cNvSpPr txBox="1">
            <a:spLocks/>
          </p:cNvSpPr>
          <p:nvPr/>
        </p:nvSpPr>
        <p:spPr>
          <a:xfrm>
            <a:off x="755576" y="50120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it-IT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SUPPORTO ALLA TRASFORMAZIONE DIGITALE E ALL’INNOVAZIONE</a:t>
            </a:r>
          </a:p>
        </p:txBody>
      </p:sp>
      <p:graphicFrame>
        <p:nvGraphicFramePr>
          <p:cNvPr id="7" name="Segnaposto contenuto 4">
            <a:extLst>
              <a:ext uri="{FF2B5EF4-FFF2-40B4-BE49-F238E27FC236}">
                <a16:creationId xmlns:a16="http://schemas.microsoft.com/office/drawing/2014/main" xmlns="" id="{81A9BB17-F63D-734B-96CA-EC1DC5E7A5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392068"/>
              </p:ext>
            </p:extLst>
          </p:nvPr>
        </p:nvGraphicFramePr>
        <p:xfrm>
          <a:off x="755576" y="1609893"/>
          <a:ext cx="7740000" cy="4873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6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993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2741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AREE DI </a:t>
                      </a:r>
                      <a:r>
                        <a:rPr lang="it-IT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PROGETTO</a:t>
                      </a:r>
                      <a:endParaRPr lang="it-IT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OBIETTIVI </a:t>
                      </a:r>
                      <a:endParaRPr lang="it-IT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2741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Transizione</a:t>
                      </a:r>
                      <a:r>
                        <a:rPr lang="it-IT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X.0</a:t>
                      </a:r>
                      <a:endParaRPr lang="it-IT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Sostenere gli investimenti in tecnologie abilitanti la transizione 4.0 e green</a:t>
                      </a:r>
                      <a:endParaRPr lang="it-IT" sz="1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Ø"/>
                      </a:pPr>
                      <a:endParaRPr lang="it-IT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8831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Investimenti in R&amp;S</a:t>
                      </a:r>
                      <a:r>
                        <a:rPr lang="it-IT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</a:t>
                      </a:r>
                      <a:r>
                        <a:rPr lang="it-IT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tecnologie emergenti</a:t>
                      </a: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Favorire</a:t>
                      </a:r>
                      <a:r>
                        <a:rPr lang="it-IT" sz="1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grandi progetti di Ricerca e sviluppo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it-IT" sz="1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Promuovere e rafforzare le catene strategiche del valore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it-IT" sz="1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Piano per le tecnologie emergenti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it-IT" sz="1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Creazione di una rete di competenza HPC nel settore energetico</a:t>
                      </a: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1048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Trasferimento tecnologico</a:t>
                      </a: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anose="05000000000000000000" pitchFamily="2" charset="2"/>
                        <a:buChar char="Ø"/>
                      </a:pPr>
                      <a:r>
                        <a:rPr lang="it-IT" sz="100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Rafforzamento</a:t>
                      </a:r>
                      <a:r>
                        <a:rPr lang="it-IT" sz="1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della rete dei </a:t>
                      </a:r>
                      <a:r>
                        <a:rPr lang="it-IT" sz="1000" i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competence</a:t>
                      </a:r>
                      <a:r>
                        <a:rPr lang="it-IT" sz="10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center </a:t>
                      </a:r>
                      <a:r>
                        <a:rPr lang="it-IT" sz="1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(incremento numero attuale) e dei </a:t>
                      </a:r>
                      <a:r>
                        <a:rPr lang="it-IT" sz="10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 </a:t>
                      </a:r>
                      <a:r>
                        <a:rPr lang="it-IT" sz="1000" i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innovation</a:t>
                      </a:r>
                      <a:r>
                        <a:rPr lang="it-IT" sz="10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i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hub</a:t>
                      </a:r>
                      <a:r>
                        <a:rPr lang="it-IT" sz="100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(uno per ogni città metropolitana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Ø"/>
                      </a:pPr>
                      <a:r>
                        <a:rPr lang="it-IT" sz="100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Incremento della produttività totale e multifattoriale delle imprese</a:t>
                      </a: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72352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Competenze per la transizione digitale e verde</a:t>
                      </a: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Rafforzare le competenze delle imprese per la transizione digitale e verde, di pari passo con gli investimenti nei beni strumentali.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Sostegno alla formazione e all’inserimento di giovani con alta specializzazione.</a:t>
                      </a: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03456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Infrastrutture</a:t>
                      </a:r>
                      <a:r>
                        <a:rPr lang="it-IT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Digitali – Banda </a:t>
                      </a:r>
                      <a:r>
                        <a:rPr lang="it-IT" sz="12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ultralarga</a:t>
                      </a:r>
                      <a:endParaRPr lang="it-IT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Raggiungere</a:t>
                      </a:r>
                      <a:r>
                        <a:rPr lang="it-IT" sz="1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tutte le sedi pubbliche (e</a:t>
                      </a: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stendere</a:t>
                      </a:r>
                      <a:r>
                        <a:rPr lang="it-IT" sz="1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copertura) </a:t>
                      </a: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servizi a velocità fino a 1 </a:t>
                      </a:r>
                      <a:r>
                        <a:rPr lang="it-IT" sz="10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Gbits</a:t>
                      </a: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 reti VHCN al fine di raggiungere gli obiettivi della Gigabit society. 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it-IT" sz="100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Completamento delle aree bianche residue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it-IT" sz="100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Interventi infrastrutturali finalizzati allo </a:t>
                      </a:r>
                      <a:r>
                        <a:rPr lang="it-IT" sz="1000" u="non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</a:t>
                      </a:r>
                      <a:r>
                        <a:rPr lang="it-IT" sz="100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u="non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</a:t>
                      </a:r>
                      <a:r>
                        <a:rPr lang="it-IT" sz="100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servizio di connettività nelle aree grigie</a:t>
                      </a:r>
                      <a:endParaRPr lang="it-IT" sz="1000" i="1" u="none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8831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Supporto</a:t>
                      </a:r>
                      <a:r>
                        <a:rPr lang="it-IT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alla domanda di servizi digitali</a:t>
                      </a:r>
                      <a:endParaRPr lang="it-IT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pPr marL="17145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u="non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Favorire la transizione digitale ed il superamento del </a:t>
                      </a:r>
                      <a:r>
                        <a:rPr kumimoji="0" lang="it-IT" sz="1000" i="1" u="none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</a:t>
                      </a:r>
                      <a:r>
                        <a:rPr kumimoji="0" lang="it-IT" sz="1000" i="1" u="non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divide</a:t>
                      </a:r>
                      <a:r>
                        <a:rPr kumimoji="0" lang="it-IT" sz="1000" u="non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00" u="none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attraverso la posa della fibra ottica</a:t>
                      </a:r>
                      <a:endParaRPr kumimoji="0" lang="it-IT" sz="1000" u="none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0" lang="it-IT" sz="1000" u="non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Incentivazione della </a:t>
                      </a:r>
                      <a:r>
                        <a:rPr kumimoji="0" lang="it-IT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domanda di connettività a banda </a:t>
                      </a:r>
                      <a:r>
                        <a:rPr kumimoji="0" lang="it-IT" sz="1000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ultralarga</a:t>
                      </a:r>
                      <a:r>
                        <a:rPr kumimoji="0" lang="it-IT" sz="1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indent="0" algn="l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kumimoji="0" lang="it-IT" sz="1000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09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2649</TotalTime>
  <Words>1209</Words>
  <Application>Microsoft Office PowerPoint</Application>
  <PresentationFormat>Presentazione su schermo (4:3)</PresentationFormat>
  <Paragraphs>145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Viale</vt:lpstr>
      <vt:lpstr>RECOVERY AND RESILIENCE FACILITY Progettualità del Ministero dello Sviluppo economico</vt:lpstr>
      <vt:lpstr>NEXT GENERATION EU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Borrillo Marzia (stage)</cp:lastModifiedBy>
  <cp:revision>315</cp:revision>
  <cp:lastPrinted>2020-08-27T10:22:32Z</cp:lastPrinted>
  <dcterms:created xsi:type="dcterms:W3CDTF">2020-08-25T06:33:17Z</dcterms:created>
  <dcterms:modified xsi:type="dcterms:W3CDTF">2020-09-10T12:33:04Z</dcterms:modified>
</cp:coreProperties>
</file>